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9" r:id="rId2"/>
    <p:sldId id="302" r:id="rId3"/>
    <p:sldId id="326" r:id="rId4"/>
    <p:sldId id="303" r:id="rId5"/>
    <p:sldId id="304" r:id="rId6"/>
    <p:sldId id="305" r:id="rId7"/>
    <p:sldId id="331" r:id="rId8"/>
    <p:sldId id="306" r:id="rId9"/>
    <p:sldId id="307" r:id="rId10"/>
    <p:sldId id="327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87" r:id="rId19"/>
    <p:sldId id="325" r:id="rId20"/>
    <p:sldId id="294" r:id="rId21"/>
    <p:sldId id="328" r:id="rId22"/>
    <p:sldId id="339" r:id="rId23"/>
    <p:sldId id="297" r:id="rId24"/>
    <p:sldId id="308" r:id="rId25"/>
    <p:sldId id="310" r:id="rId26"/>
    <p:sldId id="301" r:id="rId27"/>
    <p:sldId id="329" r:id="rId28"/>
    <p:sldId id="295" r:id="rId29"/>
    <p:sldId id="313" r:id="rId30"/>
    <p:sldId id="314" r:id="rId31"/>
    <p:sldId id="315" r:id="rId32"/>
    <p:sldId id="316" r:id="rId33"/>
    <p:sldId id="341" r:id="rId34"/>
    <p:sldId id="342" r:id="rId35"/>
    <p:sldId id="343" r:id="rId36"/>
    <p:sldId id="340" r:id="rId37"/>
    <p:sldId id="317" r:id="rId38"/>
    <p:sldId id="330" r:id="rId39"/>
    <p:sldId id="311" r:id="rId40"/>
    <p:sldId id="318" r:id="rId41"/>
    <p:sldId id="319" r:id="rId42"/>
    <p:sldId id="333" r:id="rId43"/>
    <p:sldId id="334" r:id="rId44"/>
    <p:sldId id="335" r:id="rId45"/>
    <p:sldId id="320" r:id="rId46"/>
    <p:sldId id="332" r:id="rId47"/>
    <p:sldId id="324" r:id="rId48"/>
    <p:sldId id="337" r:id="rId49"/>
    <p:sldId id="338" r:id="rId50"/>
    <p:sldId id="336" r:id="rId51"/>
    <p:sldId id="344" r:id="rId52"/>
    <p:sldId id="321" r:id="rId53"/>
    <p:sldId id="323" r:id="rId54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>
        <p:scale>
          <a:sx n="80" d="100"/>
          <a:sy n="80" d="100"/>
        </p:scale>
        <p:origin x="941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2931-5D7B-484C-9C66-B1690A45234C}" type="datetimeFigureOut">
              <a:rPr lang="en-GB" smtClean="0"/>
              <a:t>01/09/2020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1CB81-2701-4F00-8E59-946C27E2DD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6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CB81-2701-4F00-8E59-946C27E2DD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32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3EFA7-BA32-4D67-858A-4632C27FF0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925AA-E6F8-4A77-9A33-7BC6B7B69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C0CFA-88F7-4D84-BDE0-BA468A42EF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82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283A-9A3A-4F3F-B67D-E93BB3577E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9AD6E-9BA3-49E5-BB21-0A8EA148D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C8581-4C79-4634-BC2B-93135CC475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3DB40-E74B-4382-9323-CF66BC60D2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89C5C-D0C4-401D-88C3-3A7A8EAA7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E97C2-5778-4AFE-A9AF-6EFF8E8C3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0F37A-616A-4D34-9BBA-242FB48D18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E2CFF-4AA4-4B24-A126-D4824807C3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E48087E-E8E4-4D32-8C02-74B58D4121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fi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15023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1" y="4799293"/>
            <a:ext cx="3405829" cy="2058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76199"/>
            <a:ext cx="7138149" cy="4953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32" y="76200"/>
            <a:ext cx="1672367" cy="22206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7319232" cy="44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19" y="4500425"/>
            <a:ext cx="3397682" cy="2357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76199"/>
            <a:ext cx="1110043" cy="1526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1700075"/>
            <a:ext cx="1131814" cy="21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9" y="0"/>
            <a:ext cx="88490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02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5" y="0"/>
            <a:ext cx="771321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111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059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94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-1"/>
            <a:ext cx="583712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32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484"/>
            <a:ext cx="5595530" cy="68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38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Grossman-Krueger (1991, 1995) papers spawned a large literature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Indicators of environmental quality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Countries, sectors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Time periods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Specifications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Estimators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Stern “the rise and fall of the EKC”</a:t>
            </a:r>
          </a:p>
          <a:p>
            <a:r>
              <a:rPr lang="en-GB" sz="2800" dirty="0" err="1">
                <a:latin typeface="Candara" panose="020E0502030303020204" pitchFamily="34" charset="0"/>
              </a:rPr>
              <a:t>Galeotti</a:t>
            </a:r>
            <a:r>
              <a:rPr lang="en-GB" sz="2800" dirty="0">
                <a:latin typeface="Candara" panose="020E0502030303020204" pitchFamily="34" charset="0"/>
              </a:rPr>
              <a:t> “desperately seeking the EKC”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4" y="3200400"/>
            <a:ext cx="1454727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56" y="4876800"/>
            <a:ext cx="144938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Growth and the Environment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Ambiguous results unsurprising</a:t>
            </a:r>
          </a:p>
          <a:p>
            <a:r>
              <a:rPr lang="en-GB" sz="2800" dirty="0"/>
              <a:t>Economic growth has a number of effects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Scale</a:t>
            </a:r>
            <a:r>
              <a:rPr lang="en-GB" sz="2400" dirty="0"/>
              <a:t> – more, more, more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Composition</a:t>
            </a:r>
            <a:r>
              <a:rPr lang="en-GB" sz="2400" dirty="0">
                <a:latin typeface="Candara" panose="020E0502030303020204" pitchFamily="34" charset="0"/>
              </a:rPr>
              <a:t> – agriculture, manufacturing, services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Tech</a:t>
            </a:r>
            <a:r>
              <a:rPr lang="en-GB" sz="2400" dirty="0">
                <a:solidFill>
                  <a:srgbClr val="0070C0"/>
                </a:solidFill>
              </a:rPr>
              <a:t>nology</a:t>
            </a:r>
            <a:r>
              <a:rPr lang="en-GB" sz="2400" dirty="0"/>
              <a:t> – improved efficiency, new things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  <a:latin typeface="Candara" panose="020E0502030303020204" pitchFamily="34" charset="0"/>
              </a:rPr>
              <a:t>Demand</a:t>
            </a:r>
            <a:r>
              <a:rPr lang="en-GB" sz="2400" dirty="0">
                <a:latin typeface="Candara" panose="020E0502030303020204" pitchFamily="34" charset="0"/>
              </a:rPr>
              <a:t> – for a cleaner environment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Governance</a:t>
            </a:r>
            <a:r>
              <a:rPr lang="en-GB" sz="2400" dirty="0">
                <a:latin typeface="Candara" panose="020E0502030303020204" pitchFamily="34" charset="0"/>
              </a:rPr>
              <a:t> – improved delivery, but longer deliberation</a:t>
            </a:r>
          </a:p>
        </p:txBody>
      </p:sp>
    </p:spTree>
    <p:extLst>
      <p:ext uri="{BB962C8B-B14F-4D97-AF65-F5344CB8AC3E}">
        <p14:creationId xmlns:p14="http://schemas.microsoft.com/office/powerpoint/2010/main" val="121688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15039" y="368041"/>
            <a:ext cx="8229600" cy="5211763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0 Introduction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1 Social choice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2 Externalities and public goods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3 Decision analysis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4 Valuation: Aims and purpose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5 Valuation: Revealed preferences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6 Valuation: Stated preferences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7 Direct regulation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8 Market-based instruments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9 Complications with instruments</a:t>
            </a:r>
          </a:p>
          <a:p>
            <a:pPr eaLnBrk="1" hangingPunct="1">
              <a:buNone/>
            </a:pPr>
            <a:r>
              <a:rPr lang="en-US" b="1" dirty="0">
                <a:latin typeface="Candara" panose="020E0502030303020204" pitchFamily="34" charset="0"/>
              </a:rPr>
              <a:t>10 Growth and the environment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11 Green accounting</a:t>
            </a:r>
          </a:p>
        </p:txBody>
      </p:sp>
    </p:spTree>
    <p:extLst>
      <p:ext uri="{BB962C8B-B14F-4D97-AF65-F5344CB8AC3E}">
        <p14:creationId xmlns:p14="http://schemas.microsoft.com/office/powerpoint/2010/main" val="6557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r>
              <a:rPr lang="de-DE" sz="3600" dirty="0">
                <a:latin typeface="Candara" panose="020E0502030303020204" pitchFamily="34" charset="0"/>
              </a:rPr>
              <a:t> -2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Local pollutants harmful to human health indeed tend to rise then fall with economic development, but the turning point is different for different contaminants, countries, periods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For global issues, no Environmental Kuznets Curve in sight – or at least not for totals</a:t>
            </a:r>
          </a:p>
        </p:txBody>
      </p:sp>
    </p:spTree>
    <p:extLst>
      <p:ext uri="{BB962C8B-B14F-4D97-AF65-F5344CB8AC3E}">
        <p14:creationId xmlns:p14="http://schemas.microsoft.com/office/powerpoint/2010/main" val="34994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b="1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1612345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Growth and the Environment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Ambiguous results unsurprising</a:t>
            </a:r>
          </a:p>
          <a:p>
            <a:r>
              <a:rPr lang="en-GB" sz="2800" dirty="0"/>
              <a:t>Economic growth has a number of effects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Scale</a:t>
            </a:r>
            <a:r>
              <a:rPr lang="en-GB" sz="2400" dirty="0"/>
              <a:t> – more, more, more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Composition</a:t>
            </a:r>
            <a:r>
              <a:rPr lang="en-GB" sz="2400" dirty="0">
                <a:latin typeface="Candara" panose="020E0502030303020204" pitchFamily="34" charset="0"/>
              </a:rPr>
              <a:t> – agriculture, manufacturing, services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Tech</a:t>
            </a:r>
            <a:r>
              <a:rPr lang="en-GB" sz="2400" dirty="0">
                <a:solidFill>
                  <a:srgbClr val="0070C0"/>
                </a:solidFill>
              </a:rPr>
              <a:t>nology</a:t>
            </a:r>
            <a:r>
              <a:rPr lang="en-GB" sz="2400" dirty="0"/>
              <a:t> – improved efficiency, new things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  <a:latin typeface="Candara" panose="020E0502030303020204" pitchFamily="34" charset="0"/>
              </a:rPr>
              <a:t>Demand</a:t>
            </a:r>
            <a:r>
              <a:rPr lang="en-GB" sz="2400" dirty="0">
                <a:latin typeface="Candara" panose="020E0502030303020204" pitchFamily="34" charset="0"/>
              </a:rPr>
              <a:t> – for a cleaner environment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Governance</a:t>
            </a:r>
            <a:r>
              <a:rPr lang="en-GB" sz="2400" dirty="0">
                <a:latin typeface="Candara" panose="020E0502030303020204" pitchFamily="34" charset="0"/>
              </a:rPr>
              <a:t> – improved delivery, but longer deliberation</a:t>
            </a:r>
          </a:p>
          <a:p>
            <a:r>
              <a:rPr lang="en-GB" sz="2800" dirty="0"/>
              <a:t>This assumes a closed economy</a:t>
            </a:r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International trade complicates things further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65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4809"/>
            <a:ext cx="9067800" cy="79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1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9000" cy="6877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2981" y="228600"/>
            <a:ext cx="20810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Trade affects</a:t>
            </a:r>
          </a:p>
          <a:p>
            <a:r>
              <a:rPr lang="en-GB" dirty="0">
                <a:latin typeface="Candara" panose="020E0502030303020204" pitchFamily="34" charset="0"/>
              </a:rPr>
              <a:t>production &amp;</a:t>
            </a:r>
          </a:p>
          <a:p>
            <a:r>
              <a:rPr lang="en-GB" dirty="0">
                <a:latin typeface="Candara" panose="020E0502030303020204" pitchFamily="34" charset="0"/>
              </a:rPr>
              <a:t>consumption</a:t>
            </a:r>
          </a:p>
          <a:p>
            <a:r>
              <a:rPr lang="en-GB" dirty="0">
                <a:latin typeface="Candara" panose="020E0502030303020204" pitchFamily="34" charset="0"/>
              </a:rPr>
              <a:t>and so</a:t>
            </a:r>
          </a:p>
          <a:p>
            <a:r>
              <a:rPr lang="en-GB" dirty="0">
                <a:latin typeface="Candara" panose="020E0502030303020204" pitchFamily="34" charset="0"/>
              </a:rPr>
              <a:t>emissions &amp;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environmental</a:t>
            </a:r>
          </a:p>
          <a:p>
            <a:r>
              <a:rPr lang="en-GB" dirty="0">
                <a:latin typeface="Candara" panose="020E0502030303020204" pitchFamily="34" charset="0"/>
              </a:rPr>
              <a:t>Kuznets curve.</a:t>
            </a:r>
          </a:p>
        </p:txBody>
      </p:sp>
    </p:spTree>
    <p:extLst>
      <p:ext uri="{BB962C8B-B14F-4D97-AF65-F5344CB8AC3E}">
        <p14:creationId xmlns:p14="http://schemas.microsoft.com/office/powerpoint/2010/main" val="203465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5" y="-1"/>
            <a:ext cx="498197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4266039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00400"/>
            <a:ext cx="4117305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4887128" cy="27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E6833-227F-4E22-A233-45A009E12F5B}"/>
              </a:ext>
            </a:extLst>
          </p:cNvPr>
          <p:cNvSpPr txBox="1"/>
          <p:nvPr/>
        </p:nvSpPr>
        <p:spPr>
          <a:xfrm rot="16200000">
            <a:off x="4466899" y="5395989"/>
            <a:ext cx="113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7269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International Trade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International trade further complicates the analysis of the Environmental Kuznets Curve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It is easy, indeed tempting, to mistake offshoring of production and hence pollution for a clean-up</a:t>
            </a:r>
          </a:p>
          <a:p>
            <a:r>
              <a:rPr lang="en-GB" sz="2800" dirty="0">
                <a:latin typeface="Candara" panose="020E0502030303020204" pitchFamily="34" charset="0"/>
              </a:rPr>
              <a:t>Trends in exporting, assembling, and transit countries need similar care in their interpretation</a:t>
            </a:r>
            <a:endParaRPr lang="en-GB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01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b="1" dirty="0"/>
              <a:t>Over time</a:t>
            </a:r>
          </a:p>
          <a:p>
            <a:pPr lvl="1"/>
            <a:r>
              <a:rPr lang="en-GB" sz="2400" b="1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99602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57" y="4497855"/>
            <a:ext cx="3991543" cy="2360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2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Let’s look at cycling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b="1" dirty="0"/>
              <a:t>Productivity</a:t>
            </a:r>
            <a:endParaRPr lang="en-GB" sz="2800" b="1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3313650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03860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Cycle paths</a:t>
            </a:r>
          </a:p>
        </p:txBody>
      </p:sp>
    </p:spTree>
    <p:extLst>
      <p:ext uri="{BB962C8B-B14F-4D97-AF65-F5344CB8AC3E}">
        <p14:creationId xmlns:p14="http://schemas.microsoft.com/office/powerpoint/2010/main" val="2353252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30212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2495268"/>
            <a:ext cx="9119324" cy="23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0"/>
            <a:ext cx="540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6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A9B66-FF82-412C-A997-35ED8E7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9628"/>
            <a:ext cx="9296400" cy="82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6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mplement, pencil&#10;&#10;Description automatically generated">
            <a:extLst>
              <a:ext uri="{FF2B5EF4-FFF2-40B4-BE49-F238E27FC236}">
                <a16:creationId xmlns:a16="http://schemas.microsoft.com/office/drawing/2014/main" id="{72283BC0-C64C-4DDE-819C-04044FB8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0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642C99-D64C-4707-B984-9D7E2712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5200650" cy="69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78" y="2457777"/>
            <a:ext cx="3601522" cy="202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886"/>
            <a:ext cx="4267200" cy="236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89" y="4539343"/>
            <a:ext cx="3612811" cy="2623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Environmental clean-up requires policy intervention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96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b="1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Environmental justice</a:t>
            </a:r>
          </a:p>
          <a:p>
            <a:pPr lvl="1">
              <a:lnSpc>
                <a:spcPct val="90000"/>
              </a:lnSpc>
            </a:pPr>
            <a:r>
              <a:rPr lang="en-GB" sz="2400" b="1" dirty="0">
                <a:latin typeface="Candara" panose="020E0502030303020204" pitchFamily="34" charset="0"/>
              </a:rPr>
              <a:t>Incidence of environmenta</a:t>
            </a:r>
            <a:r>
              <a:rPr lang="en-GB" sz="2400" b="1" dirty="0"/>
              <a:t>l problems and policy</a:t>
            </a:r>
            <a:endParaRPr lang="en-GB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21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9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8075" y="5993038"/>
            <a:ext cx="572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Poorer people drive older cars,</a:t>
            </a:r>
          </a:p>
          <a:p>
            <a:r>
              <a:rPr lang="en-GB" dirty="0">
                <a:latin typeface="Candara" panose="020E0502030303020204" pitchFamily="34" charset="0"/>
              </a:rPr>
              <a:t>richer people drive more with heavier cars.</a:t>
            </a:r>
          </a:p>
        </p:txBody>
      </p:sp>
      <p:pic>
        <p:nvPicPr>
          <p:cNvPr id="5" name="Picture 4" descr="A person in a library&#10;&#10;Description automatically generated">
            <a:extLst>
              <a:ext uri="{FF2B5EF4-FFF2-40B4-BE49-F238E27FC236}">
                <a16:creationId xmlns:a16="http://schemas.microsoft.com/office/drawing/2014/main" id="{F37291F0-872B-4589-9F70-0533237D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5311590"/>
            <a:ext cx="1000125" cy="1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r>
                  <a:rPr lang="en-GB" sz="2800" dirty="0"/>
                  <a:t>Two input factors to production </a:t>
                </a:r>
                <a:r>
                  <a:rPr lang="en-GB" sz="2800" i="1" dirty="0"/>
                  <a:t>Y</a:t>
                </a:r>
                <a:r>
                  <a:rPr lang="en-GB" sz="2800" dirty="0"/>
                  <a:t>, labour </a:t>
                </a:r>
                <a:r>
                  <a:rPr lang="en-GB" sz="2800" i="1" dirty="0"/>
                  <a:t>L</a:t>
                </a:r>
                <a:r>
                  <a:rPr lang="en-GB" sz="2800" dirty="0"/>
                  <a:t> and environment </a:t>
                </a:r>
                <a:r>
                  <a:rPr lang="en-GB" sz="2800" i="1" dirty="0"/>
                  <a:t>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i="1" dirty="0"/>
              </a:p>
              <a:p>
                <a:r>
                  <a:rPr lang="en-GB" sz="2800" dirty="0"/>
                  <a:t>Let all variables change a little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 err="1"/>
                  <a:t>Linearise</a:t>
                </a: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Substitute and subtract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t="-1630" r="-235" b="-19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7922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  <a:endParaRPr lang="en-GB" sz="28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01914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endParaRPr lang="en-GB" sz="2800" dirty="0"/>
          </a:p>
          <a:p>
            <a:r>
              <a:rPr lang="en-GB" sz="2800" dirty="0"/>
              <a:t>Concerns about environmental justice do not stop there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62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A1DCA-4682-415B-907B-AAC7F091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6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68AA0B2D-AE46-4B06-A3F7-B58A02917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6602413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400" dirty="0">
                <a:latin typeface="Candara" panose="020E0502030303020204" pitchFamily="34" charset="0"/>
              </a:rPr>
              <a:t>Jonathan </a:t>
            </a:r>
            <a:r>
              <a:rPr lang="en-GB" altLang="en-US" sz="1400" dirty="0" err="1">
                <a:latin typeface="Candara" panose="020E0502030303020204" pitchFamily="34" charset="0"/>
              </a:rPr>
              <a:t>Colmer</a:t>
            </a:r>
            <a:r>
              <a:rPr lang="en-GB" altLang="en-US" sz="1400" dirty="0">
                <a:latin typeface="Candara" panose="020E0502030303020204" pitchFamily="34" charset="0"/>
              </a:rPr>
              <a:t> et al. Science 2020;369:575-578</a:t>
            </a:r>
          </a:p>
        </p:txBody>
      </p:sp>
    </p:spTree>
    <p:extLst>
      <p:ext uri="{BB962C8B-B14F-4D97-AF65-F5344CB8AC3E}">
        <p14:creationId xmlns:p14="http://schemas.microsoft.com/office/powerpoint/2010/main" val="405648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F2A347-5A92-4C44-9BFB-716E35B8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3" y="-1"/>
            <a:ext cx="9152074" cy="57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EC12A5DD-81F0-444D-89AA-0DFAFBE1E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568000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400" dirty="0">
                <a:latin typeface="Candara" panose="020E0502030303020204" pitchFamily="34" charset="0"/>
              </a:rPr>
              <a:t>Jonathan </a:t>
            </a:r>
            <a:r>
              <a:rPr lang="en-GB" altLang="en-US" sz="1400" dirty="0" err="1">
                <a:latin typeface="Candara" panose="020E0502030303020204" pitchFamily="34" charset="0"/>
              </a:rPr>
              <a:t>Colmer</a:t>
            </a:r>
            <a:r>
              <a:rPr lang="en-GB" altLang="en-US" sz="1400" dirty="0">
                <a:latin typeface="Candara" panose="020E0502030303020204" pitchFamily="34" charset="0"/>
              </a:rPr>
              <a:t> et al. Science 2020;369:575-578</a:t>
            </a:r>
          </a:p>
        </p:txBody>
      </p:sp>
    </p:spTree>
    <p:extLst>
      <p:ext uri="{BB962C8B-B14F-4D97-AF65-F5344CB8AC3E}">
        <p14:creationId xmlns:p14="http://schemas.microsoft.com/office/powerpoint/2010/main" val="3698644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A9A4E-68AB-4E19-A804-975D80DB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1" y="0"/>
            <a:ext cx="5033108" cy="701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F50B8-18EB-4723-A62B-751234EC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191001" cy="68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9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8100000" cy="3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000"/>
            <a:ext cx="8100000" cy="3594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3476" y="7620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Houston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6847" y="282899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waste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680" y="637159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minorities</a:t>
            </a:r>
          </a:p>
        </p:txBody>
      </p:sp>
    </p:spTree>
    <p:extLst>
      <p:ext uri="{BB962C8B-B14F-4D97-AF65-F5344CB8AC3E}">
        <p14:creationId xmlns:p14="http://schemas.microsoft.com/office/powerpoint/2010/main" val="2917573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712BCAD1-7D9D-473A-B03C-EC053BF0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4953000" cy="6879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3CE33-0784-4788-96B5-E92CE1173DE4}"/>
              </a:ext>
            </a:extLst>
          </p:cNvPr>
          <p:cNvSpPr txBox="1"/>
          <p:nvPr/>
        </p:nvSpPr>
        <p:spPr>
          <a:xfrm>
            <a:off x="0" y="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Richmond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1CD9-7741-4F10-9CB3-D9B398179036}"/>
              </a:ext>
            </a:extLst>
          </p:cNvPr>
          <p:cNvSpPr txBox="1"/>
          <p:nvPr/>
        </p:nvSpPr>
        <p:spPr>
          <a:xfrm>
            <a:off x="17206" y="7620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1930s redlining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93652-9542-445F-85DF-435228CDFEB7}"/>
              </a:ext>
            </a:extLst>
          </p:cNvPr>
          <p:cNvSpPr txBox="1"/>
          <p:nvPr/>
        </p:nvSpPr>
        <p:spPr>
          <a:xfrm>
            <a:off x="6934309" y="762000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3DA8-0C7C-40E8-B29F-359E258D4935}"/>
              </a:ext>
            </a:extLst>
          </p:cNvPr>
          <p:cNvSpPr txBox="1"/>
          <p:nvPr/>
        </p:nvSpPr>
        <p:spPr>
          <a:xfrm>
            <a:off x="17206" y="2057400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temperature</a:t>
            </a:r>
          </a:p>
          <a:p>
            <a:r>
              <a:rPr lang="en-GB" dirty="0">
                <a:latin typeface="Candara" panose="020E0502030303020204" pitchFamily="34" charset="0"/>
              </a:rPr>
              <a:t>by polygon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5A077-6787-469A-8F21-BCF575588B5B}"/>
              </a:ext>
            </a:extLst>
          </p:cNvPr>
          <p:cNvSpPr txBox="1"/>
          <p:nvPr/>
        </p:nvSpPr>
        <p:spPr>
          <a:xfrm>
            <a:off x="17206" y="3611433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tree cover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76F6D-0405-4490-8CD3-6DB300223941}"/>
              </a:ext>
            </a:extLst>
          </p:cNvPr>
          <p:cNvSpPr txBox="1"/>
          <p:nvPr/>
        </p:nvSpPr>
        <p:spPr>
          <a:xfrm>
            <a:off x="19664" y="5257800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impervious</a:t>
            </a:r>
          </a:p>
          <a:p>
            <a:r>
              <a:rPr lang="en-GB" dirty="0">
                <a:latin typeface="Candara" panose="020E0502030303020204" pitchFamily="34" charset="0"/>
              </a:rPr>
              <a:t>surface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492E8-D62A-46F4-A26D-130D875DEE7A}"/>
              </a:ext>
            </a:extLst>
          </p:cNvPr>
          <p:cNvSpPr txBox="1"/>
          <p:nvPr/>
        </p:nvSpPr>
        <p:spPr>
          <a:xfrm>
            <a:off x="6184535" y="6582349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effectLst/>
                <a:latin typeface="Candara" panose="020E0502030303020204" pitchFamily="34" charset="0"/>
              </a:rPr>
              <a:t>Hoffmann et al. Climate 2020, 8(1), 12</a:t>
            </a:r>
            <a:endParaRPr lang="en-GB" sz="1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00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Environmental hazards tend to be sited near the poor and deprived</a:t>
            </a:r>
          </a:p>
          <a:p>
            <a:r>
              <a:rPr lang="en-GB" sz="2800" dirty="0"/>
              <a:t>House prices are lower near environmental hazards, attracting the poor and deprived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1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train, smoke, grass&#10;&#10;Description automatically generated">
            <a:extLst>
              <a:ext uri="{FF2B5EF4-FFF2-40B4-BE49-F238E27FC236}">
                <a16:creationId xmlns:a16="http://schemas.microsoft.com/office/drawing/2014/main" id="{3E7B05E1-C29A-4DD2-B622-6B6DCC2A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ED40A-D613-45AF-8C4F-8B66F0B3739B}"/>
              </a:ext>
            </a:extLst>
          </p:cNvPr>
          <p:cNvSpPr txBox="1"/>
          <p:nvPr/>
        </p:nvSpPr>
        <p:spPr>
          <a:xfrm rot="10800000" flipH="1" flipV="1">
            <a:off x="304800" y="304800"/>
            <a:ext cx="667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A chemical plant caught fire after Hurricane Laura</a:t>
            </a:r>
          </a:p>
        </p:txBody>
      </p:sp>
    </p:spTree>
    <p:extLst>
      <p:ext uri="{BB962C8B-B14F-4D97-AF65-F5344CB8AC3E}">
        <p14:creationId xmlns:p14="http://schemas.microsoft.com/office/powerpoint/2010/main" val="421285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2CC-1357-4598-A386-CADA90C92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33400"/>
            <a:ext cx="77724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</a:rPr>
              <a:t>“</a:t>
            </a:r>
            <a:r>
              <a:rPr lang="en-US" b="0" i="0" dirty="0">
                <a:solidFill>
                  <a:srgbClr val="333333"/>
                </a:solidFill>
                <a:effectLst/>
              </a:rPr>
              <a:t>We have sacrifice zones across the Gulf Coast. They are communities of color and lower wealth communities that are often pushed into our most dangerous locations through redlining, through restrictive covenants [and] through zoning practices.”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</a:rPr>
              <a:t>			Mustafa Ali, former EPA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8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Divide by </a:t>
                </a:r>
                <a:r>
                  <a:rPr lang="en-GB" sz="2800" i="1" dirty="0"/>
                  <a:t>Y</a:t>
                </a: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m:rPr>
                          <m:nor/>
                        </m:rPr>
                        <a:rPr lang="en-GB" sz="2800" dirty="0"/>
                        <m:t>+</m:t>
                      </m:r>
                      <m:f>
                        <m:f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nor/>
                        </m:rPr>
                        <a:rPr lang="en-GB" sz="2800" dirty="0"/>
                        <m:t>+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Price of labour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b="-20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45F439-2D29-4574-A396-323400A1C391}"/>
                  </a:ext>
                </a:extLst>
              </p:cNvPr>
              <p:cNvSpPr txBox="1"/>
              <p:nvPr/>
            </p:nvSpPr>
            <p:spPr>
              <a:xfrm>
                <a:off x="5943600" y="2133600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45F439-2D29-4574-A396-323400A1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133600"/>
                <a:ext cx="4572000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837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Incidence of environmental policy is therefore different for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298838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73A4D722-43CC-4C35-A9C4-F26369DB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4100" cy="4324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38A2A-90D9-4345-A1DF-3F1FC029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0"/>
            <a:ext cx="9753600" cy="62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6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6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24" y="3206549"/>
            <a:ext cx="5571276" cy="3651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8630" y="228600"/>
            <a:ext cx="3605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London air pollution</a:t>
            </a:r>
          </a:p>
          <a:p>
            <a:r>
              <a:rPr lang="en-GB" dirty="0">
                <a:latin typeface="Candara" panose="020E0502030303020204" pitchFamily="34" charset="0"/>
              </a:rPr>
              <a:t>particularly hits the poor,</a:t>
            </a:r>
          </a:p>
          <a:p>
            <a:r>
              <a:rPr lang="en-GB" dirty="0">
                <a:latin typeface="Candara" panose="020E0502030303020204" pitchFamily="34" charset="0"/>
              </a:rPr>
              <a:t>so congestion charges</a:t>
            </a:r>
          </a:p>
          <a:p>
            <a:r>
              <a:rPr lang="en-GB" dirty="0">
                <a:latin typeface="Candara" panose="020E0502030303020204" pitchFamily="34" charset="0"/>
              </a:rPr>
              <a:t>primarily benefitted the</a:t>
            </a:r>
          </a:p>
          <a:p>
            <a:r>
              <a:rPr lang="en-GB" dirty="0">
                <a:latin typeface="Candara" panose="020E0502030303020204" pitchFamily="34" charset="0"/>
              </a:rPr>
              <a:t>poor.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6" y="10"/>
            <a:ext cx="5571276" cy="3651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3425552" cy="2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Divide by </a:t>
                </a:r>
                <a:r>
                  <a:rPr lang="el-GR" sz="2800" dirty="0"/>
                  <a:t>Δ</a:t>
                </a:r>
                <a:r>
                  <a:rPr lang="en-GB" sz="2800" i="1" dirty="0"/>
                  <a:t>t</a:t>
                </a:r>
                <a:r>
                  <a:rPr lang="en-GB" sz="2800" dirty="0"/>
                  <a:t> and change notation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The proportional growth rate of productivity is the growth rate of output minus the growth rate of inputs times the cost shares of those inputs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b="-3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48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Mismeasuring Productivity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r>
                  <a:rPr lang="en-GB" sz="2800" dirty="0"/>
                  <a:t>Two input factors to production </a:t>
                </a:r>
                <a:r>
                  <a:rPr lang="en-GB" sz="2800" i="1" dirty="0"/>
                  <a:t>Y</a:t>
                </a:r>
                <a:r>
                  <a:rPr lang="en-GB" sz="2800" dirty="0"/>
                  <a:t>, labour </a:t>
                </a:r>
                <a:r>
                  <a:rPr lang="en-GB" sz="2800" i="1" dirty="0"/>
                  <a:t>L</a:t>
                </a:r>
                <a:r>
                  <a:rPr lang="en-GB" sz="2800" dirty="0"/>
                  <a:t> and environment </a:t>
                </a:r>
                <a:r>
                  <a:rPr lang="en-GB" sz="2800" i="1" dirty="0"/>
                  <a:t>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i="1" dirty="0"/>
              </a:p>
              <a:p>
                <a:r>
                  <a:rPr lang="en-GB" sz="2800" dirty="0"/>
                  <a:t>One is hard to measure, 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i="1" dirty="0"/>
              </a:p>
              <a:p>
                <a:r>
                  <a:rPr lang="en-GB" sz="2800" dirty="0"/>
                  <a:t>The Solow residual is biased is a material input into production cannot be measured</a:t>
                </a:r>
              </a:p>
              <a:p>
                <a:r>
                  <a:rPr lang="en-GB" sz="2800" dirty="0"/>
                  <a:t>Its growth rate is biased too</a:t>
                </a:r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>
                <a:blip r:embed="rId2"/>
                <a:stretch>
                  <a:fillRect l="-1647" t="-1630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5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Mismeasuring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990600"/>
                <a:ext cx="8382000" cy="4114800"/>
              </a:xfrm>
            </p:spPr>
            <p:txBody>
              <a:bodyPr/>
              <a:lstStyle/>
              <a:p>
                <a:r>
                  <a:rPr lang="en-GB" sz="2800" dirty="0"/>
                  <a:t>If we set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while in fact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Then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If environmental productivity grows less fast than labour productivity (</a:t>
                </a:r>
                <a:r>
                  <a:rPr lang="en-GB" sz="2800" i="1" dirty="0"/>
                  <a:t>B</a:t>
                </a:r>
                <a:r>
                  <a:rPr lang="en-GB" sz="2800" dirty="0"/>
                  <a:t>&gt;0), labour productivity growth understates total factor productivity growth</a:t>
                </a:r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990600"/>
                <a:ext cx="8382000" cy="4114800"/>
              </a:xfrm>
              <a:blipFill rotWithShape="0">
                <a:blip r:embed="rId2"/>
                <a:stretch>
                  <a:fillRect l="-1527" t="-1630" r="-945" b="-38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34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20F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77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71" y="457200"/>
            <a:ext cx="35189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Total factor productivity</a:t>
            </a:r>
          </a:p>
          <a:p>
            <a:r>
              <a:rPr lang="en-GB" dirty="0">
                <a:latin typeface="Candara" panose="020E0502030303020204" pitchFamily="34" charset="0"/>
              </a:rPr>
              <a:t>growth, with and without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environment, by sector</a:t>
            </a:r>
          </a:p>
          <a:p>
            <a:r>
              <a:rPr lang="en-GB" dirty="0">
                <a:latin typeface="Candara" panose="020E0502030303020204" pitchFamily="34" charset="0"/>
              </a:rPr>
              <a:t>(top: electricity, bottom:</a:t>
            </a:r>
          </a:p>
          <a:p>
            <a:r>
              <a:rPr lang="en-GB" dirty="0">
                <a:latin typeface="Candara" panose="020E0502030303020204" pitchFamily="34" charset="0"/>
              </a:rPr>
              <a:t>agriculture), USA</a:t>
            </a:r>
          </a:p>
          <a:p>
            <a:endParaRPr lang="en-GB" dirty="0">
              <a:latin typeface="Candara" panose="020E0502030303020204" pitchFamily="34" charset="0"/>
            </a:endParaRPr>
          </a:p>
          <a:p>
            <a:r>
              <a:rPr lang="en-GB" dirty="0">
                <a:latin typeface="Candara" panose="020E0502030303020204" pitchFamily="34" charset="0"/>
              </a:rPr>
              <a:t>Growth is faster if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 included.</a:t>
            </a:r>
          </a:p>
          <a:p>
            <a:endParaRPr lang="en-GB" dirty="0">
              <a:latin typeface="Candara" panose="020E0502030303020204" pitchFamily="34" charset="0"/>
            </a:endParaRPr>
          </a:p>
          <a:p>
            <a:endParaRPr lang="en-GB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58" y="4572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518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1136</TotalTime>
  <Words>1063</Words>
  <Application>Microsoft Office PowerPoint</Application>
  <PresentationFormat>On-screen Show (4:3)</PresentationFormat>
  <Paragraphs>199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Cambria Math</vt:lpstr>
      <vt:lpstr>Candara</vt:lpstr>
      <vt:lpstr>Comic Sans MS</vt:lpstr>
      <vt:lpstr>Times New Roman</vt:lpstr>
      <vt:lpstr>Wingdings</vt:lpstr>
      <vt:lpstr>Standarddesign</vt:lpstr>
      <vt:lpstr>Growth and the Environment</vt:lpstr>
      <vt:lpstr>PowerPoint Presentation</vt:lpstr>
      <vt:lpstr>Growth and the Environment</vt:lpstr>
      <vt:lpstr>Measuring Productivity Growth</vt:lpstr>
      <vt:lpstr>Measuring Productivity Growth</vt:lpstr>
      <vt:lpstr>Measuring Productivity Growth</vt:lpstr>
      <vt:lpstr>Mismeasuring Productivity</vt:lpstr>
      <vt:lpstr>Mismeasuring Productivity Growth</vt:lpstr>
      <vt:lpstr>PowerPoint Presentation</vt:lpstr>
      <vt:lpstr>Growth and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Kuznets Curve</vt:lpstr>
      <vt:lpstr>Growth and the Environment</vt:lpstr>
      <vt:lpstr>Environmental Kuznets Curve -2</vt:lpstr>
      <vt:lpstr>Growth and the Environment</vt:lpstr>
      <vt:lpstr>Growth and the Environment</vt:lpstr>
      <vt:lpstr>PowerPoint Presentation</vt:lpstr>
      <vt:lpstr>PowerPoint Presentation</vt:lpstr>
      <vt:lpstr>PowerPoint Presentation</vt:lpstr>
      <vt:lpstr>International Trade</vt:lpstr>
      <vt:lpstr>Growth and the Environment</vt:lpstr>
      <vt:lpstr>PowerPoint Presentation</vt:lpstr>
      <vt:lpstr>Policy Implications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Policy Implications</vt:lpstr>
      <vt:lpstr>Growth and the Environment</vt:lpstr>
      <vt:lpstr>PowerPoint Presentation</vt:lpstr>
      <vt:lpstr>Environmental Justice</vt:lpstr>
      <vt:lpstr>Environmental Justice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Justice</vt:lpstr>
      <vt:lpstr>PowerPoint Presentation</vt:lpstr>
      <vt:lpstr>PowerPoint Presentation</vt:lpstr>
      <vt:lpstr>Environmental Justice</vt:lpstr>
      <vt:lpstr>PowerPoint Presentation</vt:lpstr>
      <vt:lpstr>PowerPoint Presentation</vt:lpstr>
      <vt:lpstr>PowerPoint Presentation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172</cp:revision>
  <dcterms:created xsi:type="dcterms:W3CDTF">2000-09-24T19:27:04Z</dcterms:created>
  <dcterms:modified xsi:type="dcterms:W3CDTF">2020-09-01T10:34:50Z</dcterms:modified>
</cp:coreProperties>
</file>